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19"/>
  </p:notesMasterIdLst>
  <p:handoutMasterIdLst>
    <p:handoutMasterId r:id="rId20"/>
  </p:handoutMasterIdLst>
  <p:sldIdLst>
    <p:sldId id="500" r:id="rId2"/>
    <p:sldId id="542" r:id="rId3"/>
    <p:sldId id="590" r:id="rId4"/>
    <p:sldId id="584" r:id="rId5"/>
    <p:sldId id="585" r:id="rId6"/>
    <p:sldId id="544" r:id="rId7"/>
    <p:sldId id="546" r:id="rId8"/>
    <p:sldId id="587" r:id="rId9"/>
    <p:sldId id="548" r:id="rId10"/>
    <p:sldId id="586" r:id="rId11"/>
    <p:sldId id="566" r:id="rId12"/>
    <p:sldId id="589" r:id="rId13"/>
    <p:sldId id="575" r:id="rId14"/>
    <p:sldId id="576" r:id="rId15"/>
    <p:sldId id="568" r:id="rId16"/>
    <p:sldId id="560" r:id="rId17"/>
    <p:sldId id="588" r:id="rId18"/>
  </p:sldIdLst>
  <p:sldSz cx="12195175" cy="6859588"/>
  <p:notesSz cx="6797675" cy="9874250"/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489" userDrawn="1">
          <p15:clr>
            <a:srgbClr val="A4A3A4"/>
          </p15:clr>
        </p15:guide>
        <p15:guide id="4" orient="horz" pos="3001" userDrawn="1">
          <p15:clr>
            <a:srgbClr val="A4A3A4"/>
          </p15:clr>
        </p15:guide>
        <p15:guide id="5" pos="7478">
          <p15:clr>
            <a:srgbClr val="A4A3A4"/>
          </p15:clr>
        </p15:guide>
        <p15:guide id="6" pos="205">
          <p15:clr>
            <a:srgbClr val="A4A3A4"/>
          </p15:clr>
        </p15:guide>
        <p15:guide id="7" pos="3849">
          <p15:clr>
            <a:srgbClr val="A4A3A4"/>
          </p15:clr>
        </p15:guide>
        <p15:guide id="8" pos="4708">
          <p15:clr>
            <a:srgbClr val="A4A3A4"/>
          </p15:clr>
        </p15:guide>
        <p15:guide id="9" pos="4812">
          <p15:clr>
            <a:srgbClr val="A4A3A4"/>
          </p15:clr>
        </p15:guide>
        <p15:guide id="10" pos="2865">
          <p15:clr>
            <a:srgbClr val="A4A3A4"/>
          </p15:clr>
        </p15:guide>
        <p15:guide id="11" pos="29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351">
          <p15:clr>
            <a:srgbClr val="A4A3A4"/>
          </p15:clr>
        </p15:guide>
        <p15:guide id="3" pos="395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onebrook, Shannon" initials="SS" lastIdx="7" clrIdx="0">
    <p:extLst/>
  </p:cmAuthor>
  <p:cmAuthor id="2" name="Volha Chekun" initials="VC" lastIdx="36" clrIdx="1">
    <p:extLst>
      <p:ext uri="{19B8F6BF-5375-455C-9EA6-DF929625EA0E}">
        <p15:presenceInfo xmlns:p15="http://schemas.microsoft.com/office/powerpoint/2012/main" userId="S-1-5-21-307287956-644454935-2370743088-19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E4E2E2"/>
    <a:srgbClr val="F0AB00"/>
    <a:srgbClr val="003283"/>
    <a:srgbClr val="FF0000"/>
    <a:srgbClr val="666666"/>
    <a:srgbClr val="2B3F7B"/>
    <a:srgbClr val="9C277B"/>
    <a:srgbClr val="D4652D"/>
    <a:srgbClr val="9E3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991" autoAdjust="0"/>
  </p:normalViewPr>
  <p:slideViewPr>
    <p:cSldViewPr snapToGrid="0" showGuides="1">
      <p:cViewPr varScale="1">
        <p:scale>
          <a:sx n="73" d="100"/>
          <a:sy n="73" d="100"/>
        </p:scale>
        <p:origin x="618" y="78"/>
      </p:cViewPr>
      <p:guideLst>
        <p:guide orient="horz" pos="1489"/>
        <p:guide orient="horz" pos="3001"/>
        <p:guide pos="7478"/>
        <p:guide pos="205"/>
        <p:guide pos="3849"/>
        <p:guide pos="4708"/>
        <p:guide pos="4812"/>
        <p:guide pos="2865"/>
        <p:guide pos="29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-4200" y="-82"/>
      </p:cViewPr>
      <p:guideLst>
        <p:guide orient="horz" pos="3110"/>
        <p:guide pos="351"/>
        <p:guide pos="395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26008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/>
              <a:pPr algn="ctr"/>
              <a:t>‹#›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57213" y="661988"/>
            <a:ext cx="5715000" cy="3214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4171" y="4548205"/>
            <a:ext cx="5709333" cy="46966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31497" y="9627396"/>
            <a:ext cx="934681" cy="221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7D8C2C35-2B8A-446E-BEC0-FD36716C29A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80975" indent="-180975" algn="l" defTabSz="1088776" rtl="0" eaLnBrk="1" latinLnBrk="0" hangingPunct="1">
      <a:buClr>
        <a:schemeClr val="accent1"/>
      </a:buClr>
      <a:buSzPct val="100000"/>
      <a:buFont typeface="Wingdings" pitchFamily="2" charset="2"/>
      <a:buChar char="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57188" indent="-176213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96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595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397" y="1122623"/>
            <a:ext cx="9146381" cy="2388153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397" y="3602872"/>
            <a:ext cx="9146381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91" indent="0" algn="ctr">
              <a:buNone/>
              <a:defRPr sz="2000"/>
            </a:lvl2pPr>
            <a:lvl3pPr marL="914583" indent="0" algn="ctr">
              <a:buNone/>
              <a:defRPr sz="1800"/>
            </a:lvl3pPr>
            <a:lvl4pPr marL="1371874" indent="0" algn="ctr">
              <a:buNone/>
              <a:defRPr sz="1600"/>
            </a:lvl4pPr>
            <a:lvl5pPr marL="1829166" indent="0" algn="ctr">
              <a:buNone/>
              <a:defRPr sz="1600"/>
            </a:lvl5pPr>
            <a:lvl6pPr marL="2286457" indent="0" algn="ctr">
              <a:buNone/>
              <a:defRPr sz="1600"/>
            </a:lvl6pPr>
            <a:lvl7pPr marL="2743749" indent="0" algn="ctr">
              <a:buNone/>
              <a:defRPr sz="1600"/>
            </a:lvl7pPr>
            <a:lvl8pPr marL="3201040" indent="0" algn="ctr">
              <a:buNone/>
              <a:defRPr sz="1600"/>
            </a:lvl8pPr>
            <a:lvl9pPr marL="3658332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2049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11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7172" y="365209"/>
            <a:ext cx="2629585" cy="581318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418" y="365209"/>
            <a:ext cx="7736314" cy="581318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292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with picture - shor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99" y="324075"/>
            <a:ext cx="10620000" cy="923330"/>
          </a:xfr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Short Presentation Title</a:t>
            </a:r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7999" y="1512000"/>
            <a:ext cx="10620000" cy="276999"/>
          </a:xfrm>
        </p:spPr>
        <p:txBody>
          <a:bodyPr anchor="b" anchorCtr="0">
            <a:spAutoFit/>
          </a:bodyPr>
          <a:lstStyle>
            <a:lvl1pPr marL="0" marR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800" b="0">
                <a:solidFill>
                  <a:sysClr val="windowText" lastClr="000000"/>
                </a:solidFill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dirty="0"/>
              <a:t>Speaker’s Name, SAP / Month 00, 2016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9" y="2115530"/>
            <a:ext cx="1477566" cy="28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8" y="6083725"/>
            <a:ext cx="916759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37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4000" y="1691078"/>
            <a:ext cx="11545200" cy="43920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7579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8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0706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2067" y="1710134"/>
            <a:ext cx="10518338" cy="2853398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2067" y="4590526"/>
            <a:ext cx="10518338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9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58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91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4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7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2464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418" y="1826048"/>
            <a:ext cx="5182949" cy="435234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3808" y="1826048"/>
            <a:ext cx="5182949" cy="435234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502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007" y="365210"/>
            <a:ext cx="10518338" cy="132587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007" y="1681552"/>
            <a:ext cx="5159130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007" y="2505655"/>
            <a:ext cx="5159130" cy="368544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3807" y="1681552"/>
            <a:ext cx="5184538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3807" y="2505655"/>
            <a:ext cx="5184538" cy="368544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209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757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0651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007" y="457306"/>
            <a:ext cx="3933261" cy="1600571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4538" y="987654"/>
            <a:ext cx="6173807" cy="4874754"/>
          </a:xfrm>
        </p:spPr>
        <p:txBody>
          <a:bodyPr/>
          <a:lstStyle>
            <a:lvl1pPr>
              <a:defRPr sz="3201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007" y="2057876"/>
            <a:ext cx="3933261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91" indent="0">
              <a:buNone/>
              <a:defRPr sz="1400"/>
            </a:lvl2pPr>
            <a:lvl3pPr marL="914583" indent="0">
              <a:buNone/>
              <a:defRPr sz="1200"/>
            </a:lvl3pPr>
            <a:lvl4pPr marL="1371874" indent="0">
              <a:buNone/>
              <a:defRPr sz="1000"/>
            </a:lvl4pPr>
            <a:lvl5pPr marL="1829166" indent="0">
              <a:buNone/>
              <a:defRPr sz="1000"/>
            </a:lvl5pPr>
            <a:lvl6pPr marL="2286457" indent="0">
              <a:buNone/>
              <a:defRPr sz="1000"/>
            </a:lvl6pPr>
            <a:lvl7pPr marL="2743749" indent="0">
              <a:buNone/>
              <a:defRPr sz="1000"/>
            </a:lvl7pPr>
            <a:lvl8pPr marL="3201040" indent="0">
              <a:buNone/>
              <a:defRPr sz="1000"/>
            </a:lvl8pPr>
            <a:lvl9pPr marL="3658332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94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007" y="457306"/>
            <a:ext cx="3933261" cy="1600571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4538" y="987654"/>
            <a:ext cx="6173807" cy="4874754"/>
          </a:xfrm>
        </p:spPr>
        <p:txBody>
          <a:bodyPr/>
          <a:lstStyle>
            <a:lvl1pPr marL="0" indent="0">
              <a:buNone/>
              <a:defRPr sz="3201"/>
            </a:lvl1pPr>
            <a:lvl2pPr marL="457291" indent="0">
              <a:buNone/>
              <a:defRPr sz="2801"/>
            </a:lvl2pPr>
            <a:lvl3pPr marL="914583" indent="0">
              <a:buNone/>
              <a:defRPr sz="2400"/>
            </a:lvl3pPr>
            <a:lvl4pPr marL="1371874" indent="0">
              <a:buNone/>
              <a:defRPr sz="2000"/>
            </a:lvl4pPr>
            <a:lvl5pPr marL="1829166" indent="0">
              <a:buNone/>
              <a:defRPr sz="2000"/>
            </a:lvl5pPr>
            <a:lvl6pPr marL="2286457" indent="0">
              <a:buNone/>
              <a:defRPr sz="2000"/>
            </a:lvl6pPr>
            <a:lvl7pPr marL="2743749" indent="0">
              <a:buNone/>
              <a:defRPr sz="2000"/>
            </a:lvl7pPr>
            <a:lvl8pPr marL="3201040" indent="0">
              <a:buNone/>
              <a:defRPr sz="2000"/>
            </a:lvl8pPr>
            <a:lvl9pPr marL="365833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007" y="2057876"/>
            <a:ext cx="3933261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91" indent="0">
              <a:buNone/>
              <a:defRPr sz="1400"/>
            </a:lvl2pPr>
            <a:lvl3pPr marL="914583" indent="0">
              <a:buNone/>
              <a:defRPr sz="1200"/>
            </a:lvl3pPr>
            <a:lvl4pPr marL="1371874" indent="0">
              <a:buNone/>
              <a:defRPr sz="1000"/>
            </a:lvl4pPr>
            <a:lvl5pPr marL="1829166" indent="0">
              <a:buNone/>
              <a:defRPr sz="1000"/>
            </a:lvl5pPr>
            <a:lvl6pPr marL="2286457" indent="0">
              <a:buNone/>
              <a:defRPr sz="1000"/>
            </a:lvl6pPr>
            <a:lvl7pPr marL="2743749" indent="0">
              <a:buNone/>
              <a:defRPr sz="1000"/>
            </a:lvl7pPr>
            <a:lvl8pPr marL="3201040" indent="0">
              <a:buNone/>
              <a:defRPr sz="1000"/>
            </a:lvl8pPr>
            <a:lvl9pPr marL="3658332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0EFEF-2CAD-4A38-B183-5532D8FFC41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822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365210"/>
            <a:ext cx="10518338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419" y="1826048"/>
            <a:ext cx="10518338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418" y="6357822"/>
            <a:ext cx="274391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0EFEF-2CAD-4A38-B183-5532D8FFC417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9652" y="6357822"/>
            <a:ext cx="4115872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2843" y="6357822"/>
            <a:ext cx="274391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93DAE-5736-476F-B9D8-B914639683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32"/>
          <p:cNvSpPr/>
          <p:nvPr userDrawn="1"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ectangle 94"/>
          <p:cNvSpPr/>
          <p:nvPr userDrawn="1"/>
        </p:nvSpPr>
        <p:spPr bwMode="white">
          <a:xfrm>
            <a:off x="324000" y="6537251"/>
            <a:ext cx="11545200" cy="3240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 userDrawn="1"/>
        </p:nvSpPr>
        <p:spPr bwMode="black">
          <a:xfrm>
            <a:off x="324000" y="6630039"/>
            <a:ext cx="3401577" cy="138499"/>
          </a:xfrm>
          <a:prstGeom prst="rect">
            <a:avLst/>
          </a:prstGeom>
          <a:noFill/>
        </p:spPr>
        <p:txBody>
          <a:bodyPr wrap="none" lIns="85730" tIns="0" rIns="0" bIns="0" rtlCol="0">
            <a:spAutoFit/>
          </a:bodyPr>
          <a:lstStyle/>
          <a:p>
            <a:pPr marL="133200" indent="-133200" algn="l">
              <a:buClr>
                <a:schemeClr val="bg1"/>
              </a:buClr>
              <a:buFont typeface="Arial" pitchFamily="34" charset="0"/>
              <a:buChar char="©"/>
              <a:tabLst/>
            </a:pPr>
            <a:r>
              <a:rPr lang="en-US" sz="900" noProof="0" dirty="0">
                <a:solidFill>
                  <a:schemeClr val="bg1"/>
                </a:solidFill>
              </a:rPr>
              <a:t>2016 SAP SE or an SAP affiliate company. All rights reserved.</a:t>
            </a:r>
          </a:p>
        </p:txBody>
      </p:sp>
      <p:sp>
        <p:nvSpPr>
          <p:cNvPr id="10" name="TextBox 9"/>
          <p:cNvSpPr txBox="1"/>
          <p:nvPr userDrawn="1"/>
        </p:nvSpPr>
        <p:spPr bwMode="black">
          <a:xfrm>
            <a:off x="11640519" y="6630039"/>
            <a:ext cx="227631" cy="138499"/>
          </a:xfrm>
          <a:prstGeom prst="rect">
            <a:avLst/>
          </a:prstGeom>
          <a:noFill/>
        </p:spPr>
        <p:txBody>
          <a:bodyPr wrap="none" lIns="0" tIns="0" rIns="85730" bIns="0" rtlCol="0">
            <a:spAutoFit/>
          </a:bodyPr>
          <a:lstStyle/>
          <a:p>
            <a:pPr marL="111525" indent="-111525" algn="r">
              <a:buClr>
                <a:schemeClr val="accent2"/>
              </a:buClr>
              <a:buFont typeface="Arial" pitchFamily="34" charset="0"/>
              <a:buNone/>
            </a:pPr>
            <a:fld id="{0BDC132A-5C91-4078-9777-31DA19A62E0A}" type="slidenum">
              <a:rPr lang="en-US" sz="900" baseline="0" noProof="0" smtClean="0">
                <a:solidFill>
                  <a:schemeClr val="bg1"/>
                </a:solidFill>
              </a:rPr>
              <a:pPr marL="111525" indent="-111525" algn="r">
                <a:buClr>
                  <a:schemeClr val="accent2"/>
                </a:buClr>
                <a:buFont typeface="Arial" pitchFamily="34" charset="0"/>
                <a:buNone/>
              </a:pPr>
              <a:t>‹#›</a:t>
            </a:fld>
            <a:endParaRPr lang="en-US" sz="900" noProof="0" dirty="0">
              <a:solidFill>
                <a:schemeClr val="bg1"/>
              </a:solidFill>
            </a:endParaRPr>
          </a:p>
        </p:txBody>
      </p:sp>
      <p:sp>
        <p:nvSpPr>
          <p:cNvPr id="11" name="Information_Classification"/>
          <p:cNvSpPr txBox="1"/>
          <p:nvPr userDrawn="1"/>
        </p:nvSpPr>
        <p:spPr>
          <a:xfrm>
            <a:off x="10718800" y="6623893"/>
            <a:ext cx="500137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l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kumimoji="0" lang="en-US" sz="900" b="0" i="0" u="none" kern="0" baseline="0" dirty="0">
                <a:solidFill>
                  <a:srgbClr val="FFFFFF"/>
                </a:solidFill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  <a:sym typeface="Arial" panose="020B0604020202020204" pitchFamily="34" charset="0"/>
              </a:rPr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779973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4" r:id="rId14"/>
  </p:sldLayoutIdLst>
  <p:hf sldNum="0" hdr="0" ftr="0" dt="0"/>
  <p:txStyles>
    <p:titleStyle>
      <a:lvl1pPr algn="l" defTabSz="914583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46" indent="-228646" algn="l" defTabSz="91458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93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229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520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811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103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394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86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97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63528F-7517-49F6-A62B-68EA3872F768}"/>
              </a:ext>
            </a:extLst>
          </p:cNvPr>
          <p:cNvSpPr/>
          <p:nvPr/>
        </p:nvSpPr>
        <p:spPr bwMode="gray">
          <a:xfrm>
            <a:off x="324000" y="162038"/>
            <a:ext cx="11545200" cy="5688256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 smtClean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 smtClean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 smtClean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 smtClean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 smtClean="0"/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ru-RU" sz="2000" dirty="0" smtClean="0"/>
              <a:t>			</a:t>
            </a:r>
            <a:r>
              <a:rPr lang="ru-RU" dirty="0"/>
              <a:t/>
            </a:r>
            <a:br>
              <a:rPr lang="ru-RU" dirty="0"/>
            </a:b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172078"/>
            <a:ext cx="11650530" cy="5944934"/>
          </a:xfrm>
        </p:spPr>
        <p:txBody>
          <a:bodyPr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БЕЛАРУСЬ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«БЕЛОРУССКИЙ ГОСУДАРСТВЕННЫЙ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УНИВЕРСИТЕТ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информационных технологий</a:t>
            </a:r>
            <a:b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</a:t>
            </a:r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программной инженерии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дипломного проекта: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Социальная сеть </a:t>
            </a:r>
            <a:r>
              <a:rPr lang="ru-RU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«Продукты питания»</a:t>
            </a:r>
            <a:r>
              <a:rPr 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Гордеев И.В.</a:t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Руководитель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асс. Панченко О.Л.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	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0DD81-2FD7-4C5A-B58B-8FF0F815BC38}"/>
              </a:ext>
            </a:extLst>
          </p:cNvPr>
          <p:cNvSpPr/>
          <p:nvPr/>
        </p:nvSpPr>
        <p:spPr bwMode="gray">
          <a:xfrm>
            <a:off x="323999" y="5850294"/>
            <a:ext cx="11545201" cy="1009294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Минск</a:t>
            </a:r>
            <a:r>
              <a:rPr kumimoji="0" lang="ru-RU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 2019</a:t>
            </a:r>
            <a:endParaRPr kumimoji="0" lang="en-US" sz="20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Arial Unicode MS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4000" y="1856509"/>
            <a:ext cx="1643345" cy="895927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241" y="5943251"/>
            <a:ext cx="778408" cy="8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8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304250"/>
            <a:ext cx="10518338" cy="132587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Проектирование. Общая схема приложения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VGSchem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22" y="1630120"/>
            <a:ext cx="9554939" cy="4796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66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222970"/>
            <a:ext cx="10518338" cy="704493"/>
          </a:xfrm>
        </p:spPr>
        <p:txBody>
          <a:bodyPr>
            <a:normAutofit/>
          </a:bodyPr>
          <a:lstStyle/>
          <a:p>
            <a:r>
              <a:rPr lang="ru-RU" sz="44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Схема базы данных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D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18" y="816169"/>
            <a:ext cx="10865901" cy="5687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48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222970"/>
            <a:ext cx="10518338" cy="704493"/>
          </a:xfrm>
        </p:spPr>
        <p:txBody>
          <a:bodyPr>
            <a:normAutofit/>
          </a:bodyPr>
          <a:lstStyle/>
          <a:p>
            <a:r>
              <a:rPr lang="ru-RU" sz="44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Схема добавления продукта</a:t>
            </a:r>
            <a:endParaRPr lang="en-US" sz="44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Produ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38" y="927463"/>
            <a:ext cx="3928377" cy="5167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868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3138" y="212810"/>
            <a:ext cx="11170702" cy="1325870"/>
          </a:xfrm>
        </p:spPr>
        <p:txBody>
          <a:bodyPr/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 системы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23" y="1538680"/>
            <a:ext cx="6543811" cy="319007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068542" y="1527036"/>
            <a:ext cx="4953128" cy="194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Было реализовано 63 модульных тестов.</a:t>
            </a:r>
          </a:p>
          <a:p>
            <a:pPr marL="4572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Тесты были успешно пройдены.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8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3138" y="212810"/>
            <a:ext cx="11170702" cy="1325870"/>
          </a:xfrm>
        </p:spPr>
        <p:txBody>
          <a:bodyPr/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coutedFood - Google Chrome 2019-06-05 12-56-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1367" y="1280682"/>
            <a:ext cx="9275388" cy="501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Экономическое обоснование цены программного средства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8024544"/>
              </p:ext>
            </p:extLst>
          </p:nvPr>
        </p:nvGraphicFramePr>
        <p:xfrm>
          <a:off x="2767343" y="1854924"/>
          <a:ext cx="6154588" cy="2833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7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7294">
                  <a:extLst>
                    <a:ext uri="{9D8B030D-6E8A-4147-A177-3AD203B41FA5}">
                      <a16:colId xmlns:a16="http://schemas.microsoft.com/office/drawing/2014/main" val="61438817"/>
                    </a:ext>
                  </a:extLst>
                </a:gridCol>
              </a:tblGrid>
              <a:tr h="251582">
                <a:tc>
                  <a:txBody>
                    <a:bodyPr/>
                    <a:lstStyle/>
                    <a:p>
                      <a:r>
                        <a:rPr lang="ru-RU" dirty="0" smtClean="0"/>
                        <a:t>Показатель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Значение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853">
                <a:tc>
                  <a:txBody>
                    <a:bodyPr/>
                    <a:lstStyle/>
                    <a:p>
                      <a:r>
                        <a:rPr lang="ru-RU" dirty="0" smtClean="0"/>
                        <a:t>Время разработки, мес.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579">
                <a:tc>
                  <a:txBody>
                    <a:bodyPr/>
                    <a:lstStyle/>
                    <a:p>
                      <a:r>
                        <a:rPr lang="ru-RU" dirty="0" smtClean="0"/>
                        <a:t>Количество программистов, чел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853">
                <a:tc>
                  <a:txBody>
                    <a:bodyPr/>
                    <a:lstStyle/>
                    <a:p>
                      <a:r>
                        <a:rPr lang="ru-RU" dirty="0" smtClean="0"/>
                        <a:t>Полная</a:t>
                      </a:r>
                      <a:r>
                        <a:rPr lang="ru-RU" baseline="0" dirty="0" smtClean="0"/>
                        <a:t> себестоимость, руб.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17975,16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579">
                <a:tc>
                  <a:txBody>
                    <a:bodyPr/>
                    <a:lstStyle/>
                    <a:p>
                      <a:r>
                        <a:rPr lang="ru-RU" dirty="0" smtClean="0"/>
                        <a:t>Зарплата</a:t>
                      </a:r>
                      <a:r>
                        <a:rPr lang="ru-RU" baseline="0" dirty="0" smtClean="0"/>
                        <a:t> с отчислениями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7882,6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3427748" y="4946056"/>
            <a:ext cx="5042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Рентабельность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разработки</a:t>
            </a: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– 22,85%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997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419" y="1473110"/>
            <a:ext cx="105183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n-lt"/>
              </a:rPr>
              <a:t>Было разработано программное обеспечение удовлетворяющее изначальным требованиям.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0375" y="4998663"/>
            <a:ext cx="1188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latin typeface="+mn-lt"/>
              </a:rPr>
              <a:t>6 модулей                    Около 30 тысяч строк кода                  15 таблиц данных      </a:t>
            </a:r>
          </a:p>
        </p:txBody>
      </p:sp>
      <p:sp>
        <p:nvSpPr>
          <p:cNvPr id="6" name="AutoShape 2" descr="ÐÐ°ÑÑÐ¸Ð½ÐºÐ¸ Ð¿Ð¾ Ð·Ð°Ð¿ÑÐ¾ÑÑ Ð¸ÐºÐ¾Ð½ÐºÐ° Ð±Ð´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4" name="Picture 6" descr="ÐÐ°ÑÑÐ¸Ð½ÐºÐ¸ Ð¿Ð¾ Ð·Ð°Ð¿ÑÐ¾ÑÑ Ð¸ÐºÐ¾Ð½ÐºÐ° Ð±Ð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522" y="2388487"/>
            <a:ext cx="2610175" cy="261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ÐÐ°ÑÑÐ¸Ð½ÐºÐ¸ Ð¿Ð¾ Ð·Ð°Ð¿ÑÐ¾ÑÑ Ð¸ÐºÐ¾Ð½ÐºÐ° ÐºÐ¾Ð´Ð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43" y="2606755"/>
            <a:ext cx="1946367" cy="194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ÐÐ°ÑÑÐ¸Ð½ÐºÐ¸ Ð¿Ð¾ Ð·Ð°Ð¿ÑÐ¾ÑÑ Ð¸ÐºÐ¾Ð½ÐºÐ° Ð¼Ð¾Ð´ÑÐ»Ñ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2367105"/>
            <a:ext cx="2365556" cy="236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76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63528F-7517-49F6-A62B-68EA3872F768}"/>
              </a:ext>
            </a:extLst>
          </p:cNvPr>
          <p:cNvSpPr/>
          <p:nvPr/>
        </p:nvSpPr>
        <p:spPr bwMode="gray">
          <a:xfrm>
            <a:off x="324000" y="162038"/>
            <a:ext cx="11545200" cy="5688256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 smtClean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 smtClean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 smtClean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 smtClean="0"/>
          </a:p>
          <a:p>
            <a:pPr algn="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ru-RU" sz="2000" dirty="0" smtClean="0"/>
          </a:p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ru-RU" sz="2000" dirty="0" smtClean="0"/>
              <a:t>			</a:t>
            </a:r>
            <a:r>
              <a:rPr lang="ru-RU" dirty="0"/>
              <a:t/>
            </a:r>
            <a:br>
              <a:rPr lang="ru-RU" dirty="0"/>
            </a:b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000" y="172078"/>
            <a:ext cx="11650530" cy="5944934"/>
          </a:xfrm>
        </p:spPr>
        <p:txBody>
          <a:bodyPr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БЕЛАРУСЬ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«БЕЛОРУССКИЙ ГОСУДАРСТВЕННЫЙ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УНИВЕРСИТЕТ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информационных технологий</a:t>
            </a:r>
            <a:b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</a:t>
            </a:r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программной инженерии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дипломного проекта: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Социальная сеть </a:t>
            </a:r>
            <a:r>
              <a:rPr lang="ru-RU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«Продукты питания»</a:t>
            </a:r>
            <a:r>
              <a:rPr 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Гордеев И.В.</a:t>
            </a:r>
            <a:b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Руководитель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асс. Панченко О.Л.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	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0DD81-2FD7-4C5A-B58B-8FF0F815BC38}"/>
              </a:ext>
            </a:extLst>
          </p:cNvPr>
          <p:cNvSpPr/>
          <p:nvPr/>
        </p:nvSpPr>
        <p:spPr bwMode="gray">
          <a:xfrm>
            <a:off x="323999" y="5850294"/>
            <a:ext cx="11545201" cy="1009294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Минск</a:t>
            </a:r>
            <a:r>
              <a:rPr kumimoji="0" lang="ru-RU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 2019</a:t>
            </a:r>
            <a:endParaRPr kumimoji="0" lang="en-US" sz="20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Arial Unicode MS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4000" y="1856509"/>
            <a:ext cx="1643345" cy="895927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241" y="5943251"/>
            <a:ext cx="778408" cy="8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0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ru-RU" b="0" dirty="0" smtClean="0"/>
          </a:p>
          <a:p>
            <a:pPr marL="0" indent="0">
              <a:buNone/>
            </a:pPr>
            <a:r>
              <a:rPr lang="ru-RU" b="0" dirty="0" smtClean="0"/>
              <a:t>			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6530200" y="1906627"/>
            <a:ext cx="5339000" cy="2763784"/>
          </a:xfrm>
          <a:prstGeom prst="rect">
            <a:avLst/>
          </a:prstGeom>
        </p:spPr>
        <p:txBody>
          <a:bodyPr>
            <a:noAutofit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71755" indent="0" algn="just">
              <a:lnSpc>
                <a:spcPct val="107000"/>
              </a:lnSpc>
              <a:spcAft>
                <a:spcPts val="0"/>
              </a:spcAft>
              <a:buNone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 реалиях современного мира, нас постоянно окружает огромное количество магазинных сетей, в каждой из которых можно найти огромное множество неизвестных продуктов. И перед обычным покупателем каждый раз появляется проблема, когда он видит незнакомый для него продукт на прилавке. </a:t>
            </a:r>
            <a:endParaRPr lang="ru-RU" sz="2000" dirty="0">
              <a:cs typeface="Times New Roman" panose="02020603050405020304" pitchFamily="18" charset="0"/>
            </a:endParaRPr>
          </a:p>
        </p:txBody>
      </p:sp>
      <p:pic>
        <p:nvPicPr>
          <p:cNvPr id="3074" name="Picture 2" descr="ÐÐ°ÑÑÐ¸Ð½ÐºÐ¸ Ð¿Ð¾ Ð·Ð°Ð¿ÑÐ¾ÑÑ Ð°ÐºÑÑÐ°Ð»ÑÐ½Ð¾ÑÑÑ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4" y="1691078"/>
            <a:ext cx="4181295" cy="418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51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Аналоги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7077" y="5538652"/>
            <a:ext cx="2570987" cy="705394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Yelp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207510" y="1410809"/>
            <a:ext cx="7780156" cy="3892711"/>
          </a:xfrm>
          <a:prstGeom prst="rect">
            <a:avLst/>
          </a:prstGeom>
        </p:spPr>
      </p:pic>
      <p:pic>
        <p:nvPicPr>
          <p:cNvPr id="6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489166" y="1528354"/>
            <a:ext cx="8928154" cy="37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4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Аналоги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06490" y="5421086"/>
            <a:ext cx="3252651" cy="64897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Urbanspoon</a:t>
            </a:r>
            <a:r>
              <a:rPr lang="en-US" dirty="0" smtClean="0"/>
              <a:t> </a:t>
            </a:r>
            <a:r>
              <a:rPr lang="en-US" dirty="0" err="1"/>
              <a:t>Zomato</a:t>
            </a:r>
            <a:endParaRPr lang="en-US" dirty="0"/>
          </a:p>
        </p:txBody>
      </p:sp>
      <p:pic>
        <p:nvPicPr>
          <p:cNvPr id="4" name="Рисунок 12"/>
          <p:cNvPicPr/>
          <p:nvPr/>
        </p:nvPicPr>
        <p:blipFill>
          <a:blip r:embed="rId2"/>
          <a:stretch>
            <a:fillRect/>
          </a:stretch>
        </p:blipFill>
        <p:spPr>
          <a:xfrm>
            <a:off x="1301839" y="1422695"/>
            <a:ext cx="9461955" cy="378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3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Аналоги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7077" y="5538652"/>
            <a:ext cx="2570987" cy="7053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TripAdvisor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207510" y="1410809"/>
            <a:ext cx="7780156" cy="38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0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lang="ru-RU" dirty="0" smtClean="0"/>
              <a:t> 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дипломного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85072" y="1487955"/>
            <a:ext cx="11545200" cy="525649"/>
          </a:xfrm>
        </p:spPr>
        <p:txBody>
          <a:bodyPr>
            <a:normAutofit fontScale="25000" lnSpcReduction="20000"/>
          </a:bodyPr>
          <a:lstStyle/>
          <a:p>
            <a:pPr marL="71755" marR="71755" indent="0" algn="just">
              <a:lnSpc>
                <a:spcPct val="107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sz="7000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ru-RU" sz="7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Создание программного продукта, а точнее социальной </a:t>
            </a:r>
            <a:r>
              <a:rPr lang="ru-RU" sz="70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сети, </a:t>
            </a:r>
            <a:r>
              <a:rPr lang="ru-RU" sz="7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которая позволит людям найти информацию об интересующем их продукте, прочитать отзывы реальных людей, которые уже приобретали продукт. Также данные сервис представляет возможность добавления отзывов и тем самым помочь таким же рядовым пользователям. </a:t>
            </a:r>
            <a:endParaRPr lang="en-US" sz="7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838419" y="2475176"/>
            <a:ext cx="10518338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5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дипломного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Текст 2"/>
          <p:cNvSpPr txBox="1">
            <a:spLocks/>
          </p:cNvSpPr>
          <p:nvPr/>
        </p:nvSpPr>
        <p:spPr>
          <a:xfrm>
            <a:off x="133770" y="3653842"/>
            <a:ext cx="11496502" cy="525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6978" indent="-857250" algn="just"/>
            <a:r>
              <a:rPr lang="ru-RU" sz="2000" dirty="0" smtClean="0"/>
              <a:t>        Реализовать приложение для изучения продуктов на основе отзывов пользователей, а также нахождении    магазинов, в которых есть необходимый пользователю продукт по картам</a:t>
            </a:r>
          </a:p>
          <a:p>
            <a:endParaRPr lang="en-US" sz="2000" dirty="0"/>
          </a:p>
        </p:txBody>
      </p:sp>
      <p:sp>
        <p:nvSpPr>
          <p:cNvPr id="8" name="Текст 2"/>
          <p:cNvSpPr txBox="1">
            <a:spLocks/>
          </p:cNvSpPr>
          <p:nvPr/>
        </p:nvSpPr>
        <p:spPr>
          <a:xfrm>
            <a:off x="133770" y="4244182"/>
            <a:ext cx="11496502" cy="525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6978" indent="-857250" algn="just"/>
            <a:r>
              <a:rPr lang="ru-RU" sz="2000" dirty="0" smtClean="0"/>
              <a:t>        Реализовать систему друзей (подписок) для отслеживания их активности (отзывы, лайки, добавления продуктов)</a:t>
            </a:r>
          </a:p>
          <a:p>
            <a:endParaRPr lang="en-US" sz="2000" dirty="0"/>
          </a:p>
        </p:txBody>
      </p:sp>
      <p:sp>
        <p:nvSpPr>
          <p:cNvPr id="9" name="Текст 2"/>
          <p:cNvSpPr txBox="1">
            <a:spLocks/>
          </p:cNvSpPr>
          <p:nvPr/>
        </p:nvSpPr>
        <p:spPr>
          <a:xfrm>
            <a:off x="133770" y="4890971"/>
            <a:ext cx="11496502" cy="525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6978" indent="-857250" algn="just"/>
            <a:r>
              <a:rPr lang="ru-RU" sz="2000" dirty="0" smtClean="0"/>
              <a:t>        Реализовать систему статей, в которой администраторы смогут описывать группу продуктов одного типа</a:t>
            </a:r>
          </a:p>
          <a:p>
            <a:endParaRPr lang="en-US" sz="2000" dirty="0"/>
          </a:p>
        </p:txBody>
      </p:sp>
      <p:sp>
        <p:nvSpPr>
          <p:cNvPr id="10" name="Текст 2"/>
          <p:cNvSpPr txBox="1">
            <a:spLocks/>
          </p:cNvSpPr>
          <p:nvPr/>
        </p:nvSpPr>
        <p:spPr>
          <a:xfrm>
            <a:off x="133770" y="5556904"/>
            <a:ext cx="11496502" cy="525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6978" indent="-857250" algn="just"/>
            <a:r>
              <a:rPr lang="ru-RU" sz="2000" dirty="0" smtClean="0"/>
              <a:t>        Реализовать панель администратора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561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 и средства разработки 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700191"/>
              </p:ext>
            </p:extLst>
          </p:nvPr>
        </p:nvGraphicFramePr>
        <p:xfrm>
          <a:off x="358588" y="1719615"/>
          <a:ext cx="11603427" cy="4751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0151">
                  <a:extLst>
                    <a:ext uri="{9D8B030D-6E8A-4147-A177-3AD203B41FA5}">
                      <a16:colId xmlns:a16="http://schemas.microsoft.com/office/drawing/2014/main" val="61438817"/>
                    </a:ext>
                  </a:extLst>
                </a:gridCol>
                <a:gridCol w="350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698">
                <a:tc>
                  <a:txBody>
                    <a:bodyPr/>
                    <a:lstStyle/>
                    <a:p>
                      <a:r>
                        <a:rPr lang="ru-RU" dirty="0" smtClean="0"/>
                        <a:t>Технология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Описание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Версия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7176"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r>
                        <a:rPr lang="en-US" baseline="0" dirty="0" smtClean="0"/>
                        <a:t>NET Core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Модульная платформа для разработки программного обеспечения, с открытым исходным кодом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135">
                <a:tc>
                  <a:txBody>
                    <a:bodyPr/>
                    <a:lstStyle/>
                    <a:p>
                      <a:r>
                        <a:rPr lang="en-US" dirty="0" smtClean="0"/>
                        <a:t>React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иблиотека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JavaScript,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которая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используется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для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создания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пользовательского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интерфейса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717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Redux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Паттерн для </a:t>
                      </a:r>
                      <a:r>
                        <a:rPr lang="ru-RU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с открытым исходным кодом, предназначенный для управления состоянием приложения.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5.0.6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013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Redux</a:t>
                      </a:r>
                      <a:r>
                        <a:rPr lang="en-US" dirty="0" smtClean="0"/>
                        <a:t>-saga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иблиотека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которая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призвана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упростить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улучшить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выполнение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сайд-эффектов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1.0.2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21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304250"/>
            <a:ext cx="11127158" cy="132587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Структурная схема приложения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(backend)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417" y="1630120"/>
            <a:ext cx="2721524" cy="482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419" y="304250"/>
            <a:ext cx="11153284" cy="132587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Структурная </a:t>
            </a:r>
            <a:r>
              <a:rPr lang="ru-RU" b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схема приложения </a:t>
            </a:r>
            <a:r>
              <a:rPr lang="en-US" b="1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front-end)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8588" y="6589059"/>
            <a:ext cx="10998169" cy="2061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997" y="1630120"/>
            <a:ext cx="36861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E4242"/>
      </a:accent1>
      <a:accent2>
        <a:srgbClr val="757070"/>
      </a:accent2>
      <a:accent3>
        <a:srgbClr val="A5A5A5"/>
      </a:accent3>
      <a:accent4>
        <a:srgbClr val="FF0101"/>
      </a:accent4>
      <a:accent5>
        <a:srgbClr val="000000"/>
      </a:accent5>
      <a:accent6>
        <a:srgbClr val="000000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13814</TotalTime>
  <Words>272</Words>
  <Application>Microsoft Office PowerPoint</Application>
  <PresentationFormat>Произвольный</PresentationFormat>
  <Paragraphs>81</Paragraphs>
  <Slides>17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6" baseType="lpstr">
      <vt:lpstr>Arial</vt:lpstr>
      <vt:lpstr>Arial Unicode MS</vt:lpstr>
      <vt:lpstr>Calibri</vt:lpstr>
      <vt:lpstr>Calibri Light</vt:lpstr>
      <vt:lpstr>Symbol</vt:lpstr>
      <vt:lpstr>Times New Roman</vt:lpstr>
      <vt:lpstr>wingdings</vt:lpstr>
      <vt:lpstr>wingdings</vt:lpstr>
      <vt:lpstr>Тема Office</vt:lpstr>
      <vt:lpstr>МИНИСТЕРСТВО ОБРАЗОВАНИЯ РЕСПУБЛИКИ БЕЛАРУСЬ Учреждения образования «БЕЛОРУССКИЙ ГОСУДАРСТВЕННЫЙ  ТЕХНОЛОГИЧЕСКИЙ УНИВЕРСИТЕТ»  Факультет информационных технологий Кафедра программной инженерии    Тема дипломного проекта:  Социальная сеть «Продукты питания»              Дипломник:      Гордеев И.В.                                   Руководитель:    асс. Панченко О.Л.                                                        </vt:lpstr>
      <vt:lpstr>Актуальность</vt:lpstr>
      <vt:lpstr>Аналоги</vt:lpstr>
      <vt:lpstr>Аналоги</vt:lpstr>
      <vt:lpstr>Аналоги</vt:lpstr>
      <vt:lpstr>Цель дипломного проекта</vt:lpstr>
      <vt:lpstr>Используемые технологии и средства разработки </vt:lpstr>
      <vt:lpstr>Структурная схема приложения(backend)</vt:lpstr>
      <vt:lpstr>Структурная схема приложения (front-end)</vt:lpstr>
      <vt:lpstr>Проектирование. Общая схема приложения</vt:lpstr>
      <vt:lpstr>Схема базы данных</vt:lpstr>
      <vt:lpstr>Схема добавления продукта</vt:lpstr>
      <vt:lpstr>Тестирование системы</vt:lpstr>
      <vt:lpstr>Демонстрация проекта</vt:lpstr>
      <vt:lpstr>Экономическое обоснование цены программного средства</vt:lpstr>
      <vt:lpstr>Заключение</vt:lpstr>
      <vt:lpstr>МИНИСТЕРСТВО ОБРАЗОВАНИЯ РЕСПУБЛИКИ БЕЛАРУСЬ Учреждения образования «БЕЛОРУССКИЙ ГОСУДАРСТВЕННЫЙ  ТЕХНОЛОГИЧЕСКИЙ УНИВЕРСИТЕТ»  Факультет информационных технологий Кафедра программной инженерии    Тема дипломного проекта:  Социальная сеть «Продукты питания»              Дипломник:      Гордеев И.В.                                   Руководитель:    асс. Панченко О.Л.                                                        </vt:lpstr>
    </vt:vector>
  </TitlesOfParts>
  <Company>SAP Ariba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Ariba Supplier Management Innovation Overview</dc:title>
  <dc:creator>Lalitha Rajagopalan</dc:creator>
  <cp:keywords>2016/16:9/white</cp:keywords>
  <cp:lastModifiedBy>Пользователь Windows</cp:lastModifiedBy>
  <cp:revision>683</cp:revision>
  <dcterms:created xsi:type="dcterms:W3CDTF">2015-10-08T14:10:57Z</dcterms:created>
  <dcterms:modified xsi:type="dcterms:W3CDTF">2019-06-09T20:43:49Z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-504340922</vt:i4>
  </property>
  <property fmtid="{D5CDD505-2E9C-101B-9397-08002B2CF9AE}" pid="3" name="_NewReviewCycle">
    <vt:lpwstr/>
  </property>
  <property fmtid="{D5CDD505-2E9C-101B-9397-08002B2CF9AE}" pid="4" name="_EmailSubject">
    <vt:lpwstr>SM breakout session</vt:lpwstr>
  </property>
  <property fmtid="{D5CDD505-2E9C-101B-9397-08002B2CF9AE}" pid="5" name="_AuthorEmail">
    <vt:lpwstr>maria.elena.gammon@sap.com</vt:lpwstr>
  </property>
  <property fmtid="{D5CDD505-2E9C-101B-9397-08002B2CF9AE}" pid="6" name="_AuthorEmailDisplayName">
    <vt:lpwstr>Gammon, Maria Elena</vt:lpwstr>
  </property>
  <property fmtid="{D5CDD505-2E9C-101B-9397-08002B2CF9AE}" pid="7" name="_PreviousAdHocReviewCycleID">
    <vt:i4>-156448419</vt:i4>
  </property>
</Properties>
</file>